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notesMasterIdLst>
    <p:notesMasterId r:id="rId11"/>
  </p:notesMasterIdLst>
  <p:sldIdLst>
    <p:sldId id="334" r:id="rId2"/>
    <p:sldId id="520" r:id="rId3"/>
    <p:sldId id="507" r:id="rId4"/>
    <p:sldId id="512" r:id="rId5"/>
    <p:sldId id="510" r:id="rId6"/>
    <p:sldId id="511" r:id="rId7"/>
    <p:sldId id="515" r:id="rId8"/>
    <p:sldId id="518" r:id="rId9"/>
    <p:sldId id="519" r:id="rId10"/>
  </p:sldIdLst>
  <p:sldSz cx="9144000" cy="6858000" type="screen4x3"/>
  <p:notesSz cx="6797675" cy="992822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7E7"/>
    <a:srgbClr val="003192"/>
    <a:srgbClr val="F2960E"/>
    <a:srgbClr val="0056EF"/>
    <a:srgbClr val="1E63C8"/>
    <a:srgbClr val="377CE1"/>
    <a:srgbClr val="0053FF"/>
    <a:srgbClr val="1156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92" autoAdjust="0"/>
  </p:normalViewPr>
  <p:slideViewPr>
    <p:cSldViewPr>
      <p:cViewPr varScale="1">
        <p:scale>
          <a:sx n="67" d="100"/>
          <a:sy n="67" d="100"/>
        </p:scale>
        <p:origin x="-834" y="-102"/>
      </p:cViewPr>
      <p:guideLst>
        <p:guide orient="horz" pos="3695"/>
        <p:guide orient="horz" pos="241"/>
        <p:guide pos="5470"/>
        <p:guide pos="2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1836" y="-84"/>
      </p:cViewPr>
      <p:guideLst>
        <p:guide orient="horz" pos="3127"/>
        <p:guide pos="2141"/>
      </p:guideLst>
    </p:cSldViewPr>
  </p:notesViewPr>
  <p:gridSpacing cx="152299" cy="1522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pPr>
              <a:defRPr/>
            </a:pPr>
            <a:fld id="{A628325E-E9EE-4034-BFB6-A74DE2FAA42C}" type="datetimeFigureOut">
              <a:rPr lang="de-DE"/>
              <a:pPr>
                <a:defRPr/>
              </a:pPr>
              <a:t>09.09.2013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pPr>
              <a:defRPr/>
            </a:pPr>
            <a:fld id="{4FAB71CE-E673-4914-B893-0646B995A82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4423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AB71CE-E673-4914-B893-0646B995A829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83635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Worauf beruht</a:t>
            </a:r>
            <a:r>
              <a:rPr lang="de-DE" baseline="0" dirty="0" smtClean="0"/>
              <a:t> der Formgedächtniseffekt bei SMAs?</a:t>
            </a:r>
          </a:p>
          <a:p>
            <a:endParaRPr lang="de-DE" baseline="0" dirty="0" smtClean="0"/>
          </a:p>
          <a:p>
            <a:r>
              <a:rPr lang="de-DE" baseline="0" dirty="0" smtClean="0"/>
              <a:t>Phasenumwandlung im Material durch	</a:t>
            </a:r>
            <a:r>
              <a:rPr lang="de-DE" baseline="0" dirty="0" err="1" smtClean="0"/>
              <a:t>Temp</a:t>
            </a:r>
            <a:endParaRPr lang="de-DE" baseline="0" dirty="0" smtClean="0"/>
          </a:p>
          <a:p>
            <a:r>
              <a:rPr lang="de-DE" baseline="0" dirty="0" smtClean="0"/>
              <a:t>			Spannung</a:t>
            </a:r>
          </a:p>
          <a:p>
            <a:endParaRPr lang="de-DE" baseline="0" dirty="0" smtClean="0"/>
          </a:p>
          <a:p>
            <a:r>
              <a:rPr lang="de-DE" baseline="0" dirty="0" smtClean="0"/>
              <a:t>(1) Material im Ausgangszustand (TM) (Zwillingsgruppen mehrerer </a:t>
            </a:r>
            <a:r>
              <a:rPr lang="de-DE" baseline="0" dirty="0" err="1" smtClean="0"/>
              <a:t>Martensitvarianten</a:t>
            </a:r>
            <a:r>
              <a:rPr lang="de-DE" baseline="0" dirty="0" smtClean="0"/>
              <a:t>)</a:t>
            </a:r>
          </a:p>
          <a:p>
            <a:endParaRPr lang="de-DE" baseline="0" dirty="0" smtClean="0"/>
          </a:p>
          <a:p>
            <a:pPr marL="334376" indent="-345575">
              <a:buFont typeface="+mj-lt"/>
              <a:buAutoNum type="arabicParenBoth"/>
            </a:pPr>
            <a:r>
              <a:rPr lang="de-DE" dirty="0"/>
              <a:t>TM </a:t>
            </a:r>
            <a:r>
              <a:rPr lang="de-DE" dirty="0">
                <a:sym typeface="Wingdings" pitchFamily="2" charset="2"/>
              </a:rPr>
              <a:t> A: Erwärmung, </a:t>
            </a:r>
            <a:r>
              <a:rPr lang="de-DE" dirty="0" err="1">
                <a:sym typeface="Wingdings" pitchFamily="2" charset="2"/>
              </a:rPr>
              <a:t>übergang</a:t>
            </a:r>
            <a:r>
              <a:rPr lang="de-DE" dirty="0">
                <a:sym typeface="Wingdings" pitchFamily="2" charset="2"/>
              </a:rPr>
              <a:t> in die </a:t>
            </a:r>
            <a:r>
              <a:rPr lang="de-DE" dirty="0" err="1">
                <a:sym typeface="Wingdings" pitchFamily="2" charset="2"/>
              </a:rPr>
              <a:t>Austenitphase</a:t>
            </a:r>
            <a:r>
              <a:rPr lang="de-DE" dirty="0">
                <a:sym typeface="Wingdings" pitchFamily="2" charset="2"/>
              </a:rPr>
              <a:t>, größere Ordnung in Kristallstruktur, geänderte Material-Eigenschaften</a:t>
            </a:r>
          </a:p>
          <a:p>
            <a:pPr marL="334376" indent="-345575">
              <a:buFont typeface="+mj-lt"/>
              <a:buAutoNum type="arabicParenBoth"/>
            </a:pPr>
            <a:r>
              <a:rPr lang="de-DE" dirty="0">
                <a:sym typeface="Wingdings" pitchFamily="2" charset="2"/>
              </a:rPr>
              <a:t>A  TM: Abkühlung, keine Belastung</a:t>
            </a:r>
          </a:p>
          <a:p>
            <a:pPr marL="334376" indent="-345575">
              <a:buFont typeface="+mj-lt"/>
              <a:buAutoNum type="arabicParenBoth"/>
            </a:pPr>
            <a:r>
              <a:rPr lang="de-DE" dirty="0">
                <a:sym typeface="Wingdings" pitchFamily="2" charset="2"/>
              </a:rPr>
              <a:t>TM  DM: Belastung, bevorzugt eine </a:t>
            </a:r>
            <a:r>
              <a:rPr lang="de-DE" dirty="0" err="1">
                <a:sym typeface="Wingdings" pitchFamily="2" charset="2"/>
              </a:rPr>
              <a:t>Martensitvariante</a:t>
            </a:r>
            <a:endParaRPr lang="de-DE" dirty="0">
              <a:sym typeface="Wingdings" pitchFamily="2" charset="2"/>
            </a:endParaRPr>
          </a:p>
          <a:p>
            <a:pPr marL="334376" indent="-345575">
              <a:buFont typeface="+mj-lt"/>
              <a:buAutoNum type="arabicParenBoth"/>
            </a:pPr>
            <a:r>
              <a:rPr lang="de-DE" dirty="0">
                <a:sym typeface="Wingdings" pitchFamily="2" charset="2"/>
              </a:rPr>
              <a:t>DM  A: Erwärmung </a:t>
            </a:r>
          </a:p>
          <a:p>
            <a:pPr marL="334376" indent="-345575">
              <a:buFont typeface="+mj-lt"/>
              <a:buAutoNum type="arabicParenBoth"/>
            </a:pPr>
            <a:r>
              <a:rPr lang="de-DE" dirty="0">
                <a:sym typeface="Wingdings" pitchFamily="2" charset="2"/>
              </a:rPr>
              <a:t>A  DM: Abkühlung, Belastung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3D07C-2705-4522-8230-4C0699CA868D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2310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Simulationsmodell zur </a:t>
            </a:r>
            <a:r>
              <a:rPr lang="de-DE" dirty="0" err="1" smtClean="0"/>
              <a:t>Reglerauslegung</a:t>
            </a:r>
            <a:r>
              <a:rPr lang="de-DE" dirty="0" smtClean="0"/>
              <a:t>:</a:t>
            </a:r>
          </a:p>
          <a:p>
            <a:endParaRPr lang="de-DE" dirty="0" smtClean="0"/>
          </a:p>
          <a:p>
            <a:r>
              <a:rPr lang="de-DE" dirty="0" smtClean="0"/>
              <a:t>Spannung</a:t>
            </a:r>
            <a:r>
              <a:rPr lang="de-DE" baseline="0" dirty="0" smtClean="0"/>
              <a:t> als </a:t>
            </a:r>
            <a:r>
              <a:rPr lang="de-DE" baseline="0" dirty="0" err="1" smtClean="0"/>
              <a:t>Eingangsgöße</a:t>
            </a:r>
            <a:r>
              <a:rPr lang="de-DE" baseline="0" dirty="0" smtClean="0"/>
              <a:t> der Temperaturdynamik (1) aus </a:t>
            </a:r>
            <a:r>
              <a:rPr lang="de-DE" baseline="0" dirty="0" err="1" smtClean="0"/>
              <a:t>Joul‘scher</a:t>
            </a:r>
            <a:r>
              <a:rPr lang="de-DE" baseline="0" dirty="0" smtClean="0"/>
              <a:t> Erwärmung und freier Konvektion (2)</a:t>
            </a:r>
          </a:p>
          <a:p>
            <a:endParaRPr lang="de-DE" baseline="0" dirty="0" smtClean="0"/>
          </a:p>
          <a:p>
            <a:r>
              <a:rPr lang="de-DE" dirty="0" smtClean="0"/>
              <a:t>Temperatur und </a:t>
            </a:r>
            <a:r>
              <a:rPr lang="de-DE" dirty="0" err="1" smtClean="0"/>
              <a:t>mech</a:t>
            </a:r>
            <a:r>
              <a:rPr lang="de-DE" dirty="0" smtClean="0"/>
              <a:t>. Spannung erzeugen Phasenumwandlung</a:t>
            </a:r>
            <a:r>
              <a:rPr lang="de-DE" baseline="0" dirty="0" smtClean="0"/>
              <a:t> (3): </a:t>
            </a:r>
            <a:r>
              <a:rPr lang="de-DE" baseline="0" dirty="0" err="1" smtClean="0"/>
              <a:t>Hysteresebehafte</a:t>
            </a:r>
            <a:r>
              <a:rPr lang="de-DE" baseline="0" dirty="0" smtClean="0"/>
              <a:t>!!! (4)</a:t>
            </a:r>
          </a:p>
          <a:p>
            <a:endParaRPr lang="de-DE" baseline="0" dirty="0" smtClean="0"/>
          </a:p>
          <a:p>
            <a:r>
              <a:rPr lang="de-DE" baseline="0" dirty="0" smtClean="0"/>
              <a:t>Temperatur und </a:t>
            </a:r>
            <a:r>
              <a:rPr lang="de-DE" baseline="0" dirty="0" err="1" smtClean="0"/>
              <a:t>Martensitanteil</a:t>
            </a:r>
            <a:r>
              <a:rPr lang="de-DE" baseline="0" dirty="0" smtClean="0"/>
              <a:t> erzeugen </a:t>
            </a:r>
            <a:r>
              <a:rPr lang="de-DE" baseline="0" dirty="0" err="1" smtClean="0"/>
              <a:t>mech</a:t>
            </a:r>
            <a:r>
              <a:rPr lang="de-DE" baseline="0" dirty="0" smtClean="0"/>
              <a:t>. Spannung (5) und diese wiederum Dehnungsdynamik: </a:t>
            </a:r>
            <a:r>
              <a:rPr lang="de-DE" baseline="0" dirty="0" err="1" smtClean="0"/>
              <a:t>nichtlinerarer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Spannugs-Dehunungszusammenhang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nichtlinere</a:t>
            </a:r>
            <a:r>
              <a:rPr lang="de-DE" baseline="0" dirty="0" smtClean="0"/>
              <a:t> Dynamik (6)</a:t>
            </a:r>
          </a:p>
          <a:p>
            <a:endParaRPr lang="de-DE" baseline="0" dirty="0" smtClean="0"/>
          </a:p>
          <a:p>
            <a:r>
              <a:rPr lang="de-DE" baseline="0" dirty="0" smtClean="0"/>
              <a:t>Ausgänge: (7) Drahtlänge (aus Dehnung) und Widerstand (aus </a:t>
            </a:r>
            <a:r>
              <a:rPr lang="de-DE" baseline="0" dirty="0" err="1" smtClean="0"/>
              <a:t>Martensitanteil</a:t>
            </a:r>
            <a:r>
              <a:rPr lang="de-DE" baseline="0" dirty="0" smtClean="0"/>
              <a:t>, Temperatur und </a:t>
            </a:r>
            <a:r>
              <a:rPr lang="de-DE" baseline="0" dirty="0" err="1" smtClean="0"/>
              <a:t>mech</a:t>
            </a:r>
            <a:r>
              <a:rPr lang="de-DE" baseline="0" dirty="0" smtClean="0"/>
              <a:t>. Spannung</a:t>
            </a:r>
          </a:p>
          <a:p>
            <a:endParaRPr lang="de-DE" baseline="0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3D07C-2705-4522-8230-4C0699CA868D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2685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Bild mit fester</a:t>
            </a:r>
            <a:r>
              <a:rPr lang="de-DE" baseline="0" dirty="0" smtClean="0"/>
              <a:t> Einspannung, Draht (100um), beweglicher Einspannung mit Wegmessschiene, Umlenkrolle und Gewicht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3D07C-2705-4522-8230-4C0699CA868D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9568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Bewegung des Schlittens auf der Wegmessschiene:</a:t>
            </a:r>
          </a:p>
          <a:p>
            <a:endParaRPr lang="de-DE" dirty="0" smtClean="0"/>
          </a:p>
          <a:p>
            <a:r>
              <a:rPr lang="de-DE" dirty="0" smtClean="0"/>
              <a:t>Links</a:t>
            </a:r>
            <a:r>
              <a:rPr lang="de-DE" baseline="0" dirty="0" smtClean="0"/>
              <a:t>: aktiver SMA-Draht</a:t>
            </a:r>
          </a:p>
          <a:p>
            <a:r>
              <a:rPr lang="de-DE" baseline="0" dirty="0" smtClean="0"/>
              <a:t>Rechts: Draht zum Vorspannungselement</a:t>
            </a:r>
          </a:p>
          <a:p>
            <a:endParaRPr lang="de-DE" baseline="0" dirty="0" smtClean="0"/>
          </a:p>
          <a:p>
            <a:r>
              <a:rPr lang="de-DE" baseline="0" dirty="0" smtClean="0"/>
              <a:t>Spannung </a:t>
            </a:r>
            <a:r>
              <a:rPr lang="de-DE" baseline="0" dirty="0" smtClean="0">
                <a:sym typeface="Wingdings" pitchFamily="2" charset="2"/>
              </a:rPr>
              <a:t> Storm durch Draht  Temperatur steigt  Kontraktion  Bewegung nach links</a:t>
            </a:r>
          </a:p>
          <a:p>
            <a:endParaRPr lang="de-DE" baseline="0" dirty="0" smtClean="0">
              <a:sym typeface="Wingdings" pitchFamily="2" charset="2"/>
            </a:endParaRPr>
          </a:p>
          <a:p>
            <a:r>
              <a:rPr lang="de-DE" baseline="0" dirty="0" smtClean="0">
                <a:sym typeface="Wingdings" pitchFamily="2" charset="2"/>
              </a:rPr>
              <a:t>Keine Spannung  kein Strom durch Draht  Temperatur sinkt  </a:t>
            </a:r>
            <a:r>
              <a:rPr lang="de-DE" baseline="0" dirty="0" err="1" smtClean="0">
                <a:sym typeface="Wingdings" pitchFamily="2" charset="2"/>
              </a:rPr>
              <a:t>Längung</a:t>
            </a:r>
            <a:r>
              <a:rPr lang="de-DE" baseline="0" dirty="0" smtClean="0">
                <a:sym typeface="Wingdings" pitchFamily="2" charset="2"/>
              </a:rPr>
              <a:t> durch Vorspannungselement  Bewegung nach rechts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3D07C-2705-4522-8230-4C0699CA868D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68453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Besser</a:t>
            </a:r>
            <a:r>
              <a:rPr lang="de-DE" baseline="0" dirty="0" smtClean="0"/>
              <a:t> als in Simulation</a:t>
            </a:r>
          </a:p>
          <a:p>
            <a:endParaRPr lang="de-DE" baseline="0" dirty="0" smtClean="0"/>
          </a:p>
          <a:p>
            <a:r>
              <a:rPr lang="de-DE" baseline="0" dirty="0" smtClean="0"/>
              <a:t>keine bleibende </a:t>
            </a:r>
            <a:r>
              <a:rPr lang="de-DE" baseline="0" dirty="0" err="1" smtClean="0"/>
              <a:t>Regelabwichung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Starkes überschwingen in neg. Richtung </a:t>
            </a:r>
            <a:r>
              <a:rPr lang="de-DE" baseline="0" dirty="0" smtClean="0">
                <a:sym typeface="Wingdings" pitchFamily="2" charset="2"/>
              </a:rPr>
              <a:t> Einschwingverhalten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3D07C-2705-4522-8230-4C0699CA868D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55016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0383" indent="-230383">
              <a:buAutoNum type="arabicParenBoth"/>
            </a:pPr>
            <a:r>
              <a:rPr lang="de-DE" dirty="0" smtClean="0"/>
              <a:t>Demonstrator zum Beweis der</a:t>
            </a:r>
            <a:r>
              <a:rPr lang="de-DE" baseline="0" dirty="0" smtClean="0"/>
              <a:t> Einsatzbarkeit</a:t>
            </a:r>
          </a:p>
          <a:p>
            <a:pPr marL="230383" indent="-230383">
              <a:buAutoNum type="arabicParenBoth"/>
            </a:pPr>
            <a:endParaRPr lang="de-DE" baseline="0" dirty="0" smtClean="0"/>
          </a:p>
          <a:p>
            <a:pPr marL="230383" indent="-230383">
              <a:buAutoNum type="arabicParenBoth"/>
            </a:pPr>
            <a:r>
              <a:rPr lang="de-DE" baseline="0" dirty="0" smtClean="0"/>
              <a:t>Steigerung der Bandbreite (begrenzt durch abkühlrate) durch dünnere Drähte oder </a:t>
            </a:r>
            <a:r>
              <a:rPr lang="de-DE" baseline="0" dirty="0" err="1" smtClean="0"/>
              <a:t>lagging</a:t>
            </a:r>
            <a:endParaRPr lang="de-DE" baseline="0" dirty="0" smtClean="0"/>
          </a:p>
          <a:p>
            <a:pPr marL="230383" indent="-230383">
              <a:buAutoNum type="arabicParenBoth"/>
            </a:pPr>
            <a:endParaRPr lang="de-DE" baseline="0" dirty="0" smtClean="0"/>
          </a:p>
          <a:p>
            <a:pPr marL="230383" indent="-230383">
              <a:buAutoNum type="arabicParenBoth"/>
            </a:pPr>
            <a:r>
              <a:rPr lang="de-DE" baseline="0" dirty="0" smtClean="0"/>
              <a:t>Verbesserung der </a:t>
            </a:r>
            <a:r>
              <a:rPr lang="de-DE" baseline="0" dirty="0" err="1" smtClean="0"/>
              <a:t>Reglerperformance</a:t>
            </a:r>
            <a:endParaRPr lang="de-DE" baseline="0" dirty="0" smtClean="0"/>
          </a:p>
          <a:p>
            <a:pPr marL="460766" lvl="1"/>
            <a:r>
              <a:rPr lang="de-DE" baseline="0" dirty="0" smtClean="0"/>
              <a:t>Durch Modellverbesserung, </a:t>
            </a:r>
            <a:r>
              <a:rPr lang="de-DE" baseline="0" dirty="0" err="1" smtClean="0"/>
              <a:t>closed</a:t>
            </a:r>
            <a:r>
              <a:rPr lang="de-DE" baseline="0" dirty="0" smtClean="0"/>
              <a:t>-loop stimmt nicht perfekt überein</a:t>
            </a:r>
          </a:p>
          <a:p>
            <a:pPr marL="460766" lvl="1"/>
            <a:r>
              <a:rPr lang="de-DE" baseline="0" dirty="0" smtClean="0"/>
              <a:t>Durch </a:t>
            </a:r>
            <a:r>
              <a:rPr lang="de-DE" baseline="0" dirty="0" err="1" smtClean="0"/>
              <a:t>kombination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Dreipunkt</a:t>
            </a:r>
            <a:r>
              <a:rPr lang="de-DE" baseline="0" dirty="0" smtClean="0"/>
              <a:t> und PID</a:t>
            </a:r>
          </a:p>
          <a:p>
            <a:pPr marL="460766" lvl="1"/>
            <a:r>
              <a:rPr lang="de-DE" baseline="0" dirty="0" smtClean="0"/>
              <a:t> </a:t>
            </a:r>
          </a:p>
          <a:p>
            <a:pPr marL="230383" indent="-230383">
              <a:buAutoNum type="arabicParenBoth"/>
            </a:pPr>
            <a:r>
              <a:rPr lang="de-DE" baseline="0" dirty="0" smtClean="0"/>
              <a:t>Beobachtung der Drahtlänge aus Widerstand </a:t>
            </a:r>
            <a:r>
              <a:rPr lang="de-DE" baseline="0" dirty="0" smtClean="0">
                <a:sym typeface="Wingdings" pitchFamily="2" charset="2"/>
              </a:rPr>
              <a:t> Wegmessung kann wegfallen  sehr gute </a:t>
            </a:r>
            <a:r>
              <a:rPr lang="de-DE" baseline="0" dirty="0" err="1" smtClean="0">
                <a:sym typeface="Wingdings" pitchFamily="2" charset="2"/>
              </a:rPr>
              <a:t>miniaturisierbarkeit</a:t>
            </a:r>
            <a:endParaRPr lang="de-DE" baseline="0" dirty="0" smtClean="0">
              <a:sym typeface="Wingdings" pitchFamily="2" charset="2"/>
            </a:endParaRPr>
          </a:p>
          <a:p>
            <a:pPr marL="230383" indent="-230383">
              <a:buAutoNum type="arabicParenBoth"/>
            </a:pPr>
            <a:endParaRPr lang="de-DE" baseline="0" dirty="0" smtClean="0">
              <a:sym typeface="Wingdings" pitchFamily="2" charset="2"/>
            </a:endParaRPr>
          </a:p>
          <a:p>
            <a:pPr marL="230383" indent="-230383">
              <a:buAutoNum type="arabicParenBoth"/>
            </a:pPr>
            <a:r>
              <a:rPr lang="de-DE" baseline="0" dirty="0" smtClean="0">
                <a:sym typeface="Wingdings" pitchFamily="2" charset="2"/>
              </a:rPr>
              <a:t>Welche Ströme sind erlaubt, Wie wirken sich die </a:t>
            </a:r>
            <a:r>
              <a:rPr lang="de-DE" baseline="0" dirty="0" err="1" smtClean="0">
                <a:sym typeface="Wingdings" pitchFamily="2" charset="2"/>
              </a:rPr>
              <a:t>Temp</a:t>
            </a:r>
            <a:r>
              <a:rPr lang="de-DE" baseline="0" dirty="0" smtClean="0">
                <a:sym typeface="Wingdings" pitchFamily="2" charset="2"/>
              </a:rPr>
              <a:t>. Im Instrument aus</a:t>
            </a:r>
            <a:endParaRPr lang="de-DE" baseline="0" dirty="0" smtClean="0"/>
          </a:p>
          <a:p>
            <a:pPr marL="230383" indent="-230383">
              <a:buAutoNum type="arabicParenBoth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03D07C-2705-4522-8230-4C0699CA868D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1929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 userDrawn="1"/>
        </p:nvSpPr>
        <p:spPr bwMode="auto">
          <a:xfrm>
            <a:off x="460375" y="476250"/>
            <a:ext cx="822325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" name="Line 5"/>
          <p:cNvSpPr>
            <a:spLocks noChangeShapeType="1"/>
          </p:cNvSpPr>
          <p:nvPr userDrawn="1"/>
        </p:nvSpPr>
        <p:spPr bwMode="auto">
          <a:xfrm>
            <a:off x="460375" y="2457450"/>
            <a:ext cx="822325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" name="Line 6"/>
          <p:cNvSpPr>
            <a:spLocks noChangeShapeType="1"/>
          </p:cNvSpPr>
          <p:nvPr userDrawn="1"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 Box 16"/>
          <p:cNvSpPr txBox="1">
            <a:spLocks noChangeArrowheads="1"/>
          </p:cNvSpPr>
          <p:nvPr userDrawn="1"/>
        </p:nvSpPr>
        <p:spPr bwMode="auto">
          <a:xfrm>
            <a:off x="8172450" y="5949950"/>
            <a:ext cx="473075" cy="11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7F7A1FA2-28FF-4FC7-B804-60E97659CE26}" type="slidenum">
              <a:rPr lang="de-DE" sz="800" smtClean="0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  <a:defRPr/>
              </a:pPr>
              <a:t>‹Nr.›</a:t>
            </a:fld>
            <a:endParaRPr lang="de-DE" sz="1400" smtClean="0">
              <a:solidFill>
                <a:schemeClr val="bg2"/>
              </a:solidFill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0375" y="534988"/>
            <a:ext cx="8223250" cy="1044575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0375" y="1754188"/>
            <a:ext cx="8223250" cy="53975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Master-Untertitelformat bearbeiten</a:t>
            </a:r>
          </a:p>
        </p:txBody>
      </p:sp>
      <p:grpSp>
        <p:nvGrpSpPr>
          <p:cNvPr id="2" name="Gruppieren 1"/>
          <p:cNvGrpSpPr/>
          <p:nvPr userDrawn="1"/>
        </p:nvGrpSpPr>
        <p:grpSpPr>
          <a:xfrm>
            <a:off x="4508207" y="6193988"/>
            <a:ext cx="4316590" cy="727790"/>
            <a:chOff x="4508207" y="6193988"/>
            <a:chExt cx="4316590" cy="727790"/>
          </a:xfrm>
        </p:grpSpPr>
        <p:pic>
          <p:nvPicPr>
            <p:cNvPr id="10" name="Picture 5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2588" y="6248181"/>
              <a:ext cx="2221037" cy="6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hteck 10"/>
            <p:cNvSpPr/>
            <p:nvPr userDrawn="1"/>
          </p:nvSpPr>
          <p:spPr>
            <a:xfrm>
              <a:off x="7988300" y="6726515"/>
              <a:ext cx="836497" cy="1952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Textfeld 11"/>
            <p:cNvSpPr txBox="1"/>
            <p:nvPr userDrawn="1"/>
          </p:nvSpPr>
          <p:spPr>
            <a:xfrm>
              <a:off x="4508207" y="6193988"/>
              <a:ext cx="1954381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900" dirty="0" smtClean="0"/>
                <a:t>Projektgruppe</a:t>
              </a:r>
              <a:r>
                <a:rPr lang="de-DE" sz="900" baseline="0" dirty="0" smtClean="0"/>
                <a:t> für</a:t>
              </a:r>
            </a:p>
            <a:p>
              <a:pPr algn="r"/>
              <a:r>
                <a:rPr lang="de-DE" sz="900" baseline="0" dirty="0" smtClean="0"/>
                <a:t>Automatisierung in der</a:t>
              </a:r>
            </a:p>
            <a:p>
              <a:pPr algn="r"/>
              <a:r>
                <a:rPr lang="de-DE" sz="900" baseline="0" dirty="0" smtClean="0"/>
                <a:t>Medizin und Biotechnologie PAMB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08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039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84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0375" y="1601412"/>
            <a:ext cx="4035425" cy="42644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1412"/>
            <a:ext cx="4035425" cy="42644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1676400" y="6337300"/>
            <a:ext cx="2895600" cy="365125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lnSpc>
                <a:spcPts val="963"/>
              </a:lnSpc>
              <a:defRPr/>
            </a:pPr>
            <a:r>
              <a:rPr lang="de-DE" sz="700">
                <a:solidFill>
                  <a:srgbClr val="A8AFAF"/>
                </a:solidFill>
              </a:rPr>
              <a:t>Andreas Jürgen Rothfuss</a:t>
            </a:r>
          </a:p>
          <a:p>
            <a:pPr>
              <a:lnSpc>
                <a:spcPts val="963"/>
              </a:lnSpc>
              <a:defRPr/>
            </a:pPr>
            <a:r>
              <a:rPr lang="de-DE" sz="600">
                <a:solidFill>
                  <a:srgbClr val="A8AFAF"/>
                </a:solidFill>
              </a:rPr>
              <a:t>9. April 2013</a:t>
            </a:r>
          </a:p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5656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382588"/>
            <a:ext cx="82232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375" y="1773238"/>
            <a:ext cx="822325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Line 4"/>
          <p:cNvSpPr>
            <a:spLocks noChangeShapeType="1"/>
          </p:cNvSpPr>
          <p:nvPr userDrawn="1"/>
        </p:nvSpPr>
        <p:spPr bwMode="auto">
          <a:xfrm>
            <a:off x="460375" y="6113463"/>
            <a:ext cx="822325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30" name="Text Box 16"/>
          <p:cNvSpPr txBox="1">
            <a:spLocks noChangeArrowheads="1"/>
          </p:cNvSpPr>
          <p:nvPr userDrawn="1"/>
        </p:nvSpPr>
        <p:spPr bwMode="auto">
          <a:xfrm>
            <a:off x="8172450" y="5949950"/>
            <a:ext cx="473075" cy="11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5A6A8A88-87B0-46E9-AC90-40B7ADB4E4B5}" type="slidenum">
              <a:rPr lang="de-DE" sz="800" smtClean="0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  <a:defRPr/>
              </a:pPr>
              <a:t>‹Nr.›</a:t>
            </a:fld>
            <a:endParaRPr lang="de-DE" sz="1400" smtClean="0">
              <a:solidFill>
                <a:schemeClr val="bg2"/>
              </a:solidFill>
            </a:endParaRPr>
          </a:p>
        </p:txBody>
      </p:sp>
      <p:grpSp>
        <p:nvGrpSpPr>
          <p:cNvPr id="7" name="Gruppieren 6"/>
          <p:cNvGrpSpPr/>
          <p:nvPr userDrawn="1"/>
        </p:nvGrpSpPr>
        <p:grpSpPr>
          <a:xfrm>
            <a:off x="4508207" y="6193988"/>
            <a:ext cx="4316590" cy="727790"/>
            <a:chOff x="4508207" y="6193988"/>
            <a:chExt cx="4316590" cy="727790"/>
          </a:xfrm>
        </p:grpSpPr>
        <p:pic>
          <p:nvPicPr>
            <p:cNvPr id="8" name="Picture 5"/>
            <p:cNvPicPr>
              <a:picLocks noChangeAspect="1" noChangeArrowheads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2588" y="6248181"/>
              <a:ext cx="2221037" cy="6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echteck 8"/>
            <p:cNvSpPr/>
            <p:nvPr userDrawn="1"/>
          </p:nvSpPr>
          <p:spPr>
            <a:xfrm>
              <a:off x="7988300" y="6726515"/>
              <a:ext cx="836497" cy="1952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Textfeld 9"/>
            <p:cNvSpPr txBox="1"/>
            <p:nvPr userDrawn="1"/>
          </p:nvSpPr>
          <p:spPr>
            <a:xfrm>
              <a:off x="4508207" y="6193988"/>
              <a:ext cx="1954381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900" dirty="0" smtClean="0"/>
                <a:t>Projektgruppe</a:t>
              </a:r>
              <a:r>
                <a:rPr lang="de-DE" sz="900" baseline="0" dirty="0" smtClean="0"/>
                <a:t> für</a:t>
              </a:r>
            </a:p>
            <a:p>
              <a:pPr algn="r"/>
              <a:r>
                <a:rPr lang="de-DE" sz="900" baseline="0" dirty="0" smtClean="0"/>
                <a:t>Automatisierung in der</a:t>
              </a:r>
            </a:p>
            <a:p>
              <a:pPr algn="r"/>
              <a:r>
                <a:rPr lang="de-DE" sz="900" baseline="0" dirty="0" smtClean="0"/>
                <a:t>Medizin und Biotechnologie PAMB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5" r:id="rId1"/>
    <p:sldLayoutId id="2147484613" r:id="rId2"/>
    <p:sldLayoutId id="2147484618" r:id="rId3"/>
    <p:sldLayoutId id="2147484647" r:id="rId4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263525" indent="-261938" algn="l" rtl="0" eaLnBrk="0" fontAlgn="base" hangingPunct="0">
        <a:spcBef>
          <a:spcPct val="0"/>
        </a:spcBef>
        <a:spcAft>
          <a:spcPct val="40000"/>
        </a:spcAft>
        <a:buClr>
          <a:schemeClr val="tx2"/>
        </a:buClr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531813" indent="-26670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800100" indent="-266700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1079500" indent="-277813" algn="l" rtl="0" eaLnBrk="0" fontAlgn="base" hangingPunct="0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1536700" indent="-277813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1993900" indent="-277813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451100" indent="-277813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2908300" indent="-277813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marL="0" indent="0" eaLnBrk="1" hangingPunct="1"/>
            <a:r>
              <a:rPr lang="de-DE" sz="2800" dirty="0" smtClean="0"/>
              <a:t>SHAPE </a:t>
            </a:r>
            <a:r>
              <a:rPr lang="de-DE" sz="2800" dirty="0" smtClean="0"/>
              <a:t>MEMORY ACTUATORS FOR DEXTROUS SURGICAL INSTRUMENTS</a:t>
            </a:r>
            <a:r>
              <a:rPr lang="de-DE" sz="1900" dirty="0" smtClean="0"/>
              <a:t/>
            </a:r>
            <a:br>
              <a:rPr lang="de-DE" sz="1900" dirty="0" smtClean="0"/>
            </a:br>
            <a:r>
              <a:rPr lang="de-DE" sz="2000" dirty="0" smtClean="0"/>
              <a:t>							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600" dirty="0" smtClean="0"/>
              <a:t/>
            </a:r>
            <a:br>
              <a:rPr lang="de-DE" sz="1600" dirty="0" smtClean="0"/>
            </a:br>
            <a:r>
              <a:rPr lang="de-DE" sz="1600" dirty="0" smtClean="0"/>
              <a:t/>
            </a:r>
            <a:br>
              <a:rPr lang="de-DE" sz="1600" dirty="0" smtClean="0"/>
            </a:br>
            <a:endParaRPr lang="de-DE" sz="1500" b="0" dirty="0" smtClean="0">
              <a:latin typeface="+mn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89515" y="2515206"/>
            <a:ext cx="8294557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Surgical</a:t>
            </a:r>
            <a:r>
              <a:rPr lang="de-DE" dirty="0" smtClean="0"/>
              <a:t> </a:t>
            </a:r>
            <a:r>
              <a:rPr lang="de-DE" dirty="0" err="1" smtClean="0"/>
              <a:t>Robotics</a:t>
            </a:r>
            <a:r>
              <a:rPr lang="de-DE" dirty="0" smtClean="0"/>
              <a:t> Summer School </a:t>
            </a:r>
            <a:r>
              <a:rPr lang="de-DE" dirty="0"/>
              <a:t>2013, </a:t>
            </a:r>
            <a:r>
              <a:rPr lang="de-DE" dirty="0" smtClean="0"/>
              <a:t>September 2013</a:t>
            </a:r>
            <a:r>
              <a:rPr lang="de-DE" dirty="0"/>
              <a:t>, </a:t>
            </a:r>
            <a:r>
              <a:rPr lang="de-DE" dirty="0" smtClean="0"/>
              <a:t>Montpellier</a:t>
            </a:r>
            <a:endParaRPr lang="de-DE" dirty="0"/>
          </a:p>
          <a:p>
            <a:endParaRPr lang="de-DE" sz="1100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r>
              <a:rPr lang="de-DE" dirty="0" smtClean="0"/>
              <a:t>Andreas Rothfuss</a:t>
            </a:r>
            <a:endParaRPr lang="de-DE" dirty="0"/>
          </a:p>
          <a:p>
            <a:r>
              <a:rPr lang="de-DE" dirty="0" smtClean="0"/>
              <a:t>andreas.rothfuss@ipa.fraunhofer.de</a:t>
            </a:r>
          </a:p>
          <a:p>
            <a:endParaRPr lang="de-DE" sz="1100" dirty="0" smtClean="0"/>
          </a:p>
          <a:p>
            <a:endParaRPr lang="de-DE" sz="1100" dirty="0"/>
          </a:p>
          <a:p>
            <a:r>
              <a:rPr lang="de-DE" dirty="0" smtClean="0"/>
              <a:t>Fraunhofer </a:t>
            </a:r>
            <a:r>
              <a:rPr lang="de-DE" dirty="0" err="1" smtClean="0"/>
              <a:t>project</a:t>
            </a:r>
            <a:r>
              <a:rPr lang="de-DE" dirty="0" smtClean="0"/>
              <a:t> </a:t>
            </a:r>
            <a:r>
              <a:rPr lang="de-DE" dirty="0" err="1" smtClean="0"/>
              <a:t>group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automation</a:t>
            </a:r>
            <a:endParaRPr lang="de-DE" dirty="0"/>
          </a:p>
          <a:p>
            <a:r>
              <a:rPr lang="de-DE" dirty="0"/>
              <a:t>i</a:t>
            </a:r>
            <a:r>
              <a:rPr lang="de-DE" dirty="0" smtClean="0"/>
              <a:t>n </a:t>
            </a:r>
            <a:r>
              <a:rPr lang="de-DE" dirty="0" err="1" smtClean="0"/>
              <a:t>medecine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biotechnology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4860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Shape </a:t>
            </a:r>
            <a:r>
              <a:rPr lang="de-DE" dirty="0" err="1"/>
              <a:t>memory</a:t>
            </a:r>
            <a:r>
              <a:rPr lang="de-DE" dirty="0"/>
              <a:t> </a:t>
            </a:r>
            <a:r>
              <a:rPr lang="de-DE" dirty="0" err="1"/>
              <a:t>alloy</a:t>
            </a:r>
            <a:r>
              <a:rPr lang="de-DE" dirty="0"/>
              <a:t> </a:t>
            </a:r>
            <a:r>
              <a:rPr lang="de-DE" dirty="0" err="1"/>
              <a:t>actuation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0375" y="1906010"/>
            <a:ext cx="8223250" cy="3959803"/>
          </a:xfrm>
        </p:spPr>
        <p:txBody>
          <a:bodyPr/>
          <a:lstStyle/>
          <a:p>
            <a:pPr lvl="1"/>
            <a:r>
              <a:rPr lang="de-DE" sz="1800" dirty="0" smtClean="0"/>
              <a:t>NITINOL</a:t>
            </a:r>
          </a:p>
          <a:p>
            <a:pPr lvl="1"/>
            <a:r>
              <a:rPr lang="de-DE" sz="1800" dirty="0" err="1" smtClean="0"/>
              <a:t>normalized</a:t>
            </a:r>
            <a:r>
              <a:rPr lang="de-DE" sz="1800" dirty="0" smtClean="0"/>
              <a:t> </a:t>
            </a:r>
            <a:r>
              <a:rPr lang="de-DE" sz="1800" dirty="0" err="1" smtClean="0"/>
              <a:t>force</a:t>
            </a:r>
            <a:r>
              <a:rPr lang="de-DE" sz="1800" dirty="0" smtClean="0"/>
              <a:t>: 150 N/mm²*</a:t>
            </a:r>
            <a:endParaRPr lang="de-DE" sz="2400" dirty="0" smtClean="0"/>
          </a:p>
          <a:p>
            <a:pPr lvl="1"/>
            <a:r>
              <a:rPr lang="de-DE" sz="1800" dirty="0" err="1" smtClean="0"/>
              <a:t>stroke</a:t>
            </a:r>
            <a:r>
              <a:rPr lang="de-DE" sz="1800" dirty="0" smtClean="0"/>
              <a:t>: </a:t>
            </a:r>
            <a:r>
              <a:rPr lang="de-DE" sz="1800" dirty="0" smtClean="0"/>
              <a:t>3%*</a:t>
            </a:r>
          </a:p>
          <a:p>
            <a:pPr lvl="1"/>
            <a:r>
              <a:rPr lang="de-DE" sz="1800" dirty="0" err="1" smtClean="0"/>
              <a:t>work</a:t>
            </a:r>
            <a:r>
              <a:rPr lang="de-DE" sz="1800" dirty="0" smtClean="0"/>
              <a:t> </a:t>
            </a:r>
            <a:r>
              <a:rPr lang="de-DE" sz="1800" dirty="0" err="1" smtClean="0"/>
              <a:t>density</a:t>
            </a:r>
            <a:r>
              <a:rPr lang="de-DE" sz="1800" dirty="0" smtClean="0"/>
              <a:t>: </a:t>
            </a:r>
            <a:r>
              <a:rPr lang="de-DE" sz="1800" dirty="0"/>
              <a:t>4,5 </a:t>
            </a:r>
            <a:r>
              <a:rPr lang="de-DE" sz="1800" dirty="0" err="1"/>
              <a:t>mJ</a:t>
            </a:r>
            <a:r>
              <a:rPr lang="de-DE" sz="1800" dirty="0"/>
              <a:t>/mm³ * </a:t>
            </a:r>
          </a:p>
          <a:p>
            <a:pPr lvl="1"/>
            <a:endParaRPr lang="de-DE" sz="1800" dirty="0" smtClean="0"/>
          </a:p>
          <a:p>
            <a:pPr lvl="1"/>
            <a:endParaRPr lang="de-DE" sz="1800" dirty="0" smtClean="0"/>
          </a:p>
          <a:p>
            <a:pPr lvl="1"/>
            <a:endParaRPr lang="de-DE" sz="1800" dirty="0" smtClean="0"/>
          </a:p>
          <a:p>
            <a:pPr lvl="1"/>
            <a:endParaRPr lang="de-DE" sz="2400" dirty="0" smtClean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001588"/>
              </p:ext>
            </p:extLst>
          </p:nvPr>
        </p:nvGraphicFramePr>
        <p:xfrm>
          <a:off x="414060" y="3550840"/>
          <a:ext cx="8224146" cy="231494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005641"/>
                <a:gridCol w="4218505"/>
              </a:tblGrid>
              <a:tr h="578736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pros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cons</a:t>
                      </a:r>
                      <a:endParaRPr lang="en-US" dirty="0"/>
                    </a:p>
                  </a:txBody>
                  <a:tcPr/>
                </a:tc>
              </a:tr>
              <a:tr h="578736">
                <a:tc>
                  <a:txBody>
                    <a:bodyPr/>
                    <a:lstStyle/>
                    <a:p>
                      <a:r>
                        <a:rPr lang="de-DE" dirty="0" smtClean="0"/>
                        <a:t>high </a:t>
                      </a:r>
                      <a:r>
                        <a:rPr lang="de-DE" dirty="0" err="1" smtClean="0"/>
                        <a:t>work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density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nonlinear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dynamics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  <a:tr h="578736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small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diameters</a:t>
                      </a:r>
                      <a:r>
                        <a:rPr lang="de-DE" dirty="0" smtClean="0"/>
                        <a:t> (25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to</a:t>
                      </a:r>
                      <a:r>
                        <a:rPr lang="de-DE" baseline="0" dirty="0" smtClean="0"/>
                        <a:t> 150 µm)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small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stroke</a:t>
                      </a:r>
                      <a:endParaRPr lang="en-US" dirty="0"/>
                    </a:p>
                  </a:txBody>
                  <a:tcPr/>
                </a:tc>
              </a:tr>
              <a:tr h="578736"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great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smtClean="0"/>
                        <a:t>potential </a:t>
                      </a:r>
                      <a:r>
                        <a:rPr lang="de-DE" baseline="0" dirty="0" err="1" smtClean="0"/>
                        <a:t>for</a:t>
                      </a:r>
                      <a:r>
                        <a:rPr lang="de-DE" baseline="0" dirty="0" smtClean="0"/>
                        <a:t>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miniaturization</a:t>
                      </a:r>
                      <a:endParaRPr 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err="1" smtClean="0"/>
                        <a:t>low</a:t>
                      </a:r>
                      <a:r>
                        <a:rPr lang="de-DE" dirty="0" smtClean="0"/>
                        <a:t> </a:t>
                      </a:r>
                      <a:r>
                        <a:rPr lang="de-DE" dirty="0" err="1" smtClean="0"/>
                        <a:t>bandwidth</a:t>
                      </a:r>
                      <a:r>
                        <a:rPr lang="de-DE" baseline="0" dirty="0" smtClean="0"/>
                        <a:t> due </a:t>
                      </a:r>
                      <a:r>
                        <a:rPr lang="de-DE" baseline="0" dirty="0" err="1" smtClean="0"/>
                        <a:t>to</a:t>
                      </a:r>
                      <a:r>
                        <a:rPr lang="de-DE" baseline="0" dirty="0" smtClean="0"/>
                        <a:t> </a:t>
                      </a:r>
                      <a:r>
                        <a:rPr lang="de-DE" baseline="0" dirty="0" err="1" smtClean="0"/>
                        <a:t>cooling</a:t>
                      </a:r>
                      <a:endParaRPr lang="en-US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367202" y="5865784"/>
            <a:ext cx="8224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smtClean="0"/>
              <a:t>* </a:t>
            </a:r>
            <a:r>
              <a:rPr lang="de-DE" sz="800" dirty="0" err="1" smtClean="0"/>
              <a:t>source</a:t>
            </a:r>
            <a:r>
              <a:rPr lang="de-DE" sz="800" dirty="0" smtClean="0"/>
              <a:t>. </a:t>
            </a:r>
            <a:r>
              <a:rPr lang="de-DE" sz="800" dirty="0"/>
              <a:t>van </a:t>
            </a:r>
            <a:r>
              <a:rPr lang="de-DE" sz="800" dirty="0" err="1"/>
              <a:t>Peirs</a:t>
            </a:r>
            <a:r>
              <a:rPr lang="de-DE" sz="800" dirty="0"/>
              <a:t> et al. 2001</a:t>
            </a:r>
          </a:p>
        </p:txBody>
      </p:sp>
    </p:spTree>
    <p:extLst>
      <p:ext uri="{BB962C8B-B14F-4D97-AF65-F5344CB8AC3E}">
        <p14:creationId xmlns:p14="http://schemas.microsoft.com/office/powerpoint/2010/main" val="89260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Shape </a:t>
            </a:r>
            <a:r>
              <a:rPr lang="de-DE" dirty="0"/>
              <a:t>M</a:t>
            </a:r>
            <a:r>
              <a:rPr lang="de-DE" dirty="0" smtClean="0"/>
              <a:t>emory </a:t>
            </a:r>
            <a:r>
              <a:rPr lang="de-DE" dirty="0" err="1"/>
              <a:t>A</a:t>
            </a:r>
            <a:r>
              <a:rPr lang="de-DE" dirty="0" err="1" smtClean="0"/>
              <a:t>lloys</a:t>
            </a:r>
            <a:r>
              <a:rPr lang="de-DE" dirty="0" smtClean="0"/>
              <a:t> </a:t>
            </a:r>
            <a:r>
              <a:rPr lang="de-DE" dirty="0" smtClean="0"/>
              <a:t>(SMA)</a:t>
            </a:r>
          </a:p>
        </p:txBody>
      </p:sp>
      <p:sp>
        <p:nvSpPr>
          <p:cNvPr id="10243" name="Inhaltsplatzhalter 7"/>
          <p:cNvSpPr>
            <a:spLocks noGrp="1"/>
          </p:cNvSpPr>
          <p:nvPr>
            <p:ph sz="half" idx="1"/>
          </p:nvPr>
        </p:nvSpPr>
        <p:spPr>
          <a:xfrm>
            <a:off x="460375" y="1601412"/>
            <a:ext cx="4873625" cy="4264401"/>
          </a:xfrm>
        </p:spPr>
        <p:txBody>
          <a:bodyPr/>
          <a:lstStyle/>
          <a:p>
            <a:pPr lvl="1"/>
            <a:r>
              <a:rPr lang="de-DE" sz="2000" dirty="0" smtClean="0"/>
              <a:t>Phase </a:t>
            </a:r>
            <a:r>
              <a:rPr lang="de-DE" sz="2000" dirty="0" err="1" smtClean="0"/>
              <a:t>changes</a:t>
            </a:r>
            <a:r>
              <a:rPr lang="de-DE" sz="2000" dirty="0" smtClean="0"/>
              <a:t> </a:t>
            </a:r>
            <a:r>
              <a:rPr lang="de-DE" sz="2000" dirty="0" err="1" smtClean="0"/>
              <a:t>depend</a:t>
            </a:r>
            <a:r>
              <a:rPr lang="de-DE" sz="2000" dirty="0" smtClean="0"/>
              <a:t> on</a:t>
            </a:r>
            <a:endParaRPr lang="de-DE" sz="2000" dirty="0" smtClean="0"/>
          </a:p>
          <a:p>
            <a:pPr lvl="2"/>
            <a:r>
              <a:rPr lang="de-DE" sz="1800" dirty="0" err="1" smtClean="0"/>
              <a:t>temperature</a:t>
            </a:r>
            <a:endParaRPr lang="de-DE" sz="1800" dirty="0"/>
          </a:p>
          <a:p>
            <a:pPr lvl="2"/>
            <a:r>
              <a:rPr lang="de-DE" sz="1800" dirty="0" smtClean="0"/>
              <a:t>stress</a:t>
            </a:r>
            <a:endParaRPr lang="de-DE" sz="1800" dirty="0" smtClean="0"/>
          </a:p>
          <a:p>
            <a:pPr lvl="1"/>
            <a:endParaRPr lang="de-DE" sz="1600" dirty="0" smtClean="0"/>
          </a:p>
          <a:p>
            <a:pPr lvl="1"/>
            <a:endParaRPr lang="de-DE" sz="1600" dirty="0" smtClean="0"/>
          </a:p>
          <a:p>
            <a:pPr marL="331788" indent="-342900">
              <a:buFont typeface="+mj-lt"/>
              <a:buAutoNum type="arabicParenBoth"/>
            </a:pPr>
            <a:r>
              <a:rPr lang="de-DE" sz="1800" dirty="0"/>
              <a:t>TM </a:t>
            </a:r>
            <a:r>
              <a:rPr lang="de-DE" sz="1800" dirty="0">
                <a:sym typeface="Wingdings" pitchFamily="2" charset="2"/>
              </a:rPr>
              <a:t> A: </a:t>
            </a:r>
            <a:r>
              <a:rPr lang="de-DE" sz="1800" dirty="0" err="1" smtClean="0">
                <a:sym typeface="Wingdings" pitchFamily="2" charset="2"/>
              </a:rPr>
              <a:t>heating</a:t>
            </a:r>
            <a:endParaRPr lang="de-DE" sz="1800" dirty="0">
              <a:sym typeface="Wingdings" pitchFamily="2" charset="2"/>
            </a:endParaRPr>
          </a:p>
          <a:p>
            <a:pPr marL="331788" indent="-342900">
              <a:buFont typeface="+mj-lt"/>
              <a:buAutoNum type="arabicParenBoth"/>
            </a:pPr>
            <a:r>
              <a:rPr lang="de-DE" sz="1800" dirty="0">
                <a:sym typeface="Wingdings" pitchFamily="2" charset="2"/>
              </a:rPr>
              <a:t>A  TM: </a:t>
            </a:r>
            <a:r>
              <a:rPr lang="de-DE" sz="1800" dirty="0" err="1" smtClean="0">
                <a:sym typeface="Wingdings" pitchFamily="2" charset="2"/>
              </a:rPr>
              <a:t>cooling</a:t>
            </a:r>
            <a:r>
              <a:rPr lang="de-DE" sz="1800" dirty="0" smtClean="0">
                <a:sym typeface="Wingdings" pitchFamily="2" charset="2"/>
              </a:rPr>
              <a:t>, </a:t>
            </a:r>
            <a:r>
              <a:rPr lang="de-DE" sz="1800" dirty="0" err="1" smtClean="0">
                <a:sym typeface="Wingdings" pitchFamily="2" charset="2"/>
              </a:rPr>
              <a:t>low</a:t>
            </a:r>
            <a:r>
              <a:rPr lang="de-DE" sz="1800" dirty="0" smtClean="0">
                <a:sym typeface="Wingdings" pitchFamily="2" charset="2"/>
              </a:rPr>
              <a:t> stress</a:t>
            </a:r>
            <a:endParaRPr lang="de-DE" sz="1800" dirty="0">
              <a:sym typeface="Wingdings" pitchFamily="2" charset="2"/>
            </a:endParaRPr>
          </a:p>
          <a:p>
            <a:pPr marL="331788" indent="-342900">
              <a:buFont typeface="+mj-lt"/>
              <a:buAutoNum type="arabicParenBoth"/>
            </a:pPr>
            <a:r>
              <a:rPr lang="de-DE" sz="1800" dirty="0">
                <a:sym typeface="Wingdings" pitchFamily="2" charset="2"/>
              </a:rPr>
              <a:t>TM  DM: </a:t>
            </a:r>
            <a:r>
              <a:rPr lang="de-DE" sz="1800" dirty="0" smtClean="0">
                <a:sym typeface="Wingdings" pitchFamily="2" charset="2"/>
              </a:rPr>
              <a:t>stress </a:t>
            </a:r>
            <a:r>
              <a:rPr lang="de-DE" sz="1800" dirty="0" err="1" smtClean="0">
                <a:sym typeface="Wingdings" pitchFamily="2" charset="2"/>
              </a:rPr>
              <a:t>increasing</a:t>
            </a:r>
            <a:endParaRPr lang="de-DE" sz="1800" dirty="0">
              <a:sym typeface="Wingdings" pitchFamily="2" charset="2"/>
            </a:endParaRPr>
          </a:p>
          <a:p>
            <a:pPr marL="331788" indent="-342900">
              <a:buFont typeface="+mj-lt"/>
              <a:buAutoNum type="arabicParenBoth"/>
            </a:pPr>
            <a:r>
              <a:rPr lang="de-DE" sz="1800" dirty="0">
                <a:sym typeface="Wingdings" pitchFamily="2" charset="2"/>
              </a:rPr>
              <a:t>DM  A: </a:t>
            </a:r>
            <a:r>
              <a:rPr lang="de-DE" sz="1800" dirty="0" err="1" smtClean="0">
                <a:sym typeface="Wingdings" pitchFamily="2" charset="2"/>
              </a:rPr>
              <a:t>heating</a:t>
            </a:r>
            <a:endParaRPr lang="de-DE" sz="1800" dirty="0">
              <a:sym typeface="Wingdings" pitchFamily="2" charset="2"/>
            </a:endParaRPr>
          </a:p>
          <a:p>
            <a:pPr marL="331788" indent="-342900">
              <a:buFont typeface="+mj-lt"/>
              <a:buAutoNum type="arabicParenBoth"/>
            </a:pPr>
            <a:r>
              <a:rPr lang="de-DE" sz="1800" dirty="0">
                <a:sym typeface="Wingdings" pitchFamily="2" charset="2"/>
              </a:rPr>
              <a:t>A  DM: </a:t>
            </a:r>
            <a:r>
              <a:rPr lang="de-DE" sz="1800" dirty="0" err="1" smtClean="0">
                <a:sym typeface="Wingdings" pitchFamily="2" charset="2"/>
              </a:rPr>
              <a:t>cooling</a:t>
            </a:r>
            <a:r>
              <a:rPr lang="de-DE" sz="1800" dirty="0" smtClean="0">
                <a:sym typeface="Wingdings" pitchFamily="2" charset="2"/>
              </a:rPr>
              <a:t>, high stress</a:t>
            </a:r>
            <a:endParaRPr lang="de-DE" sz="1800" dirty="0">
              <a:sym typeface="Wingdings" pitchFamily="2" charset="2"/>
            </a:endParaRPr>
          </a:p>
          <a:p>
            <a:endParaRPr lang="de-DE" sz="2000" dirty="0" smtClean="0"/>
          </a:p>
        </p:txBody>
      </p:sp>
      <p:pic>
        <p:nvPicPr>
          <p:cNvPr id="10244" name="Inhaltsplatzhalter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1931988"/>
            <a:ext cx="4035425" cy="3908425"/>
          </a:xfrm>
        </p:spPr>
      </p:pic>
    </p:spTree>
    <p:extLst>
      <p:ext uri="{BB962C8B-B14F-4D97-AF65-F5344CB8AC3E}">
        <p14:creationId xmlns:p14="http://schemas.microsoft.com/office/powerpoint/2010/main" val="274099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95" y="2058309"/>
            <a:ext cx="4868078" cy="91837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505" y="3897826"/>
            <a:ext cx="4868078" cy="1015842"/>
          </a:xfrm>
          <a:prstGeom prst="rect">
            <a:avLst/>
          </a:prstGeom>
        </p:spPr>
      </p:pic>
      <p:pic>
        <p:nvPicPr>
          <p:cNvPr id="13315" name="Inhaltsplatzhalter 2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375" y="1919288"/>
            <a:ext cx="8223250" cy="3476625"/>
          </a:xfrm>
        </p:spPr>
      </p:pic>
      <p:sp>
        <p:nvSpPr>
          <p:cNvPr id="13314" name="Titel 1"/>
          <p:cNvSpPr>
            <a:spLocks noGrp="1"/>
          </p:cNvSpPr>
          <p:nvPr>
            <p:ph type="title"/>
          </p:nvPr>
        </p:nvSpPr>
        <p:spPr>
          <a:xfrm>
            <a:off x="460375" y="534988"/>
            <a:ext cx="8223250" cy="914400"/>
          </a:xfrm>
        </p:spPr>
        <p:txBody>
          <a:bodyPr/>
          <a:lstStyle/>
          <a:p>
            <a:r>
              <a:rPr lang="de-DE" dirty="0" smtClean="0"/>
              <a:t>Dynamic </a:t>
            </a:r>
            <a:r>
              <a:rPr lang="de-DE" dirty="0"/>
              <a:t>M</a:t>
            </a:r>
            <a:r>
              <a:rPr lang="de-DE" dirty="0" smtClean="0"/>
              <a:t>odeling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64871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Experimental Setup</a:t>
            </a:r>
            <a:endParaRPr lang="de-DE" dirty="0" smtClean="0"/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1"/>
          <a:stretch/>
        </p:blipFill>
        <p:spPr>
          <a:xfrm>
            <a:off x="498185" y="1440610"/>
            <a:ext cx="8185887" cy="4425203"/>
          </a:xfrm>
        </p:spPr>
      </p:pic>
    </p:spTree>
    <p:extLst>
      <p:ext uri="{BB962C8B-B14F-4D97-AF65-F5344CB8AC3E}">
        <p14:creationId xmlns:p14="http://schemas.microsoft.com/office/powerpoint/2010/main" val="230890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Experimental Setup</a:t>
            </a:r>
            <a:endParaRPr lang="de-DE" dirty="0" smtClean="0"/>
          </a:p>
        </p:txBody>
      </p:sp>
      <p:pic>
        <p:nvPicPr>
          <p:cNvPr id="2" name="Bewegung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-32" t="1147" r="176" b="1312"/>
          <a:stretch/>
        </p:blipFill>
        <p:spPr>
          <a:xfrm>
            <a:off x="457200" y="1380226"/>
            <a:ext cx="8212347" cy="4546121"/>
          </a:xfrm>
        </p:spPr>
      </p:pic>
    </p:spTree>
    <p:extLst>
      <p:ext uri="{BB962C8B-B14F-4D97-AF65-F5344CB8AC3E}">
        <p14:creationId xmlns:p14="http://schemas.microsoft.com/office/powerpoint/2010/main" val="154143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</a:t>
            </a:r>
            <a:r>
              <a:rPr lang="de-DE" dirty="0" err="1" smtClean="0"/>
              <a:t>esults</a:t>
            </a:r>
            <a:endParaRPr lang="de-DE" dirty="0" smtClean="0"/>
          </a:p>
        </p:txBody>
      </p:sp>
      <p:pic>
        <p:nvPicPr>
          <p:cNvPr id="15" name="Inhaltsplatzhalter 1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" t="5588" r="7065" b="2850"/>
          <a:stretch/>
        </p:blipFill>
        <p:spPr>
          <a:xfrm>
            <a:off x="459927" y="1406159"/>
            <a:ext cx="8251869" cy="4467289"/>
          </a:xfrm>
        </p:spPr>
      </p:pic>
    </p:spTree>
    <p:extLst>
      <p:ext uri="{BB962C8B-B14F-4D97-AF65-F5344CB8AC3E}">
        <p14:creationId xmlns:p14="http://schemas.microsoft.com/office/powerpoint/2010/main" val="70598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60375" y="1296814"/>
            <a:ext cx="8223698" cy="4569000"/>
          </a:xfrm>
        </p:spPr>
        <p:txBody>
          <a:bodyPr anchor="ctr"/>
          <a:lstStyle/>
          <a:p>
            <a:pPr lvl="1">
              <a:lnSpc>
                <a:spcPct val="300000"/>
              </a:lnSpc>
              <a:spcAft>
                <a:spcPts val="900"/>
              </a:spcAft>
            </a:pPr>
            <a:r>
              <a:rPr lang="de-DE" sz="2400" dirty="0" smtClean="0"/>
              <a:t>Integration in a </a:t>
            </a:r>
            <a:r>
              <a:rPr lang="de-DE" sz="2400" dirty="0" err="1" smtClean="0"/>
              <a:t>surgical</a:t>
            </a:r>
            <a:r>
              <a:rPr lang="de-DE" sz="2400" dirty="0" smtClean="0"/>
              <a:t> </a:t>
            </a:r>
            <a:r>
              <a:rPr lang="de-DE" sz="2400" dirty="0" err="1" smtClean="0"/>
              <a:t>instrument</a:t>
            </a:r>
            <a:endParaRPr lang="de-DE" sz="2400" dirty="0" smtClean="0"/>
          </a:p>
          <a:p>
            <a:pPr lvl="1">
              <a:lnSpc>
                <a:spcPct val="300000"/>
              </a:lnSpc>
              <a:spcAft>
                <a:spcPts val="900"/>
              </a:spcAft>
            </a:pPr>
            <a:r>
              <a:rPr lang="de-DE" sz="2400" dirty="0" err="1" smtClean="0"/>
              <a:t>Improve</a:t>
            </a:r>
            <a:r>
              <a:rPr lang="de-DE" sz="2400" dirty="0" smtClean="0"/>
              <a:t> </a:t>
            </a:r>
            <a:r>
              <a:rPr lang="de-DE" sz="2400" dirty="0" err="1" smtClean="0"/>
              <a:t>overall</a:t>
            </a:r>
            <a:r>
              <a:rPr lang="de-DE" sz="2400" dirty="0" smtClean="0"/>
              <a:t> </a:t>
            </a:r>
            <a:r>
              <a:rPr lang="de-DE" sz="2400" dirty="0" err="1" smtClean="0"/>
              <a:t>performance</a:t>
            </a:r>
            <a:endParaRPr lang="de-DE" sz="2400" dirty="0"/>
          </a:p>
          <a:p>
            <a:pPr lvl="1">
              <a:lnSpc>
                <a:spcPct val="300000"/>
              </a:lnSpc>
              <a:spcAft>
                <a:spcPts val="900"/>
              </a:spcAft>
            </a:pPr>
            <a:r>
              <a:rPr lang="de-DE" sz="2200" dirty="0" err="1" smtClean="0"/>
              <a:t>Displacement</a:t>
            </a:r>
            <a:r>
              <a:rPr lang="de-DE" sz="2200" dirty="0" smtClean="0"/>
              <a:t> </a:t>
            </a:r>
            <a:r>
              <a:rPr lang="de-DE" sz="2200" dirty="0" err="1" smtClean="0"/>
              <a:t>estimation</a:t>
            </a:r>
            <a:r>
              <a:rPr lang="de-DE" sz="2200" dirty="0" smtClean="0"/>
              <a:t> via </a:t>
            </a:r>
            <a:r>
              <a:rPr lang="de-DE" sz="2200" dirty="0" err="1" smtClean="0"/>
              <a:t>electrical</a:t>
            </a:r>
            <a:r>
              <a:rPr lang="de-DE" sz="2200" dirty="0" smtClean="0"/>
              <a:t> </a:t>
            </a:r>
            <a:r>
              <a:rPr lang="de-DE" sz="2200" dirty="0" err="1" smtClean="0"/>
              <a:t>resistance</a:t>
            </a:r>
            <a:endParaRPr lang="de-DE" sz="2800" dirty="0" smtClean="0"/>
          </a:p>
          <a:p>
            <a:pPr lvl="1">
              <a:lnSpc>
                <a:spcPct val="300000"/>
              </a:lnSpc>
            </a:pPr>
            <a:endParaRPr lang="de-DE" sz="2400" dirty="0"/>
          </a:p>
        </p:txBody>
      </p:sp>
      <p:sp>
        <p:nvSpPr>
          <p:cNvPr id="174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Future Work</a:t>
            </a:r>
            <a:endParaRPr lang="de-DE" dirty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294967295"/>
          </p:nvPr>
        </p:nvSpPr>
        <p:spPr>
          <a:xfrm>
            <a:off x="1676400" y="6337300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963"/>
              </a:lnSpc>
              <a:defRPr/>
            </a:pPr>
            <a:r>
              <a:rPr lang="de-DE" sz="700">
                <a:solidFill>
                  <a:srgbClr val="A8AFAF"/>
                </a:solidFill>
              </a:rPr>
              <a:t>Andreas Jürgen Rothfuss</a:t>
            </a:r>
          </a:p>
          <a:p>
            <a:pPr>
              <a:lnSpc>
                <a:spcPts val="963"/>
              </a:lnSpc>
              <a:defRPr/>
            </a:pPr>
            <a:r>
              <a:rPr lang="de-DE" sz="600">
                <a:solidFill>
                  <a:srgbClr val="A8AFAF"/>
                </a:solidFill>
              </a:rPr>
              <a:t>9. April 2013</a:t>
            </a:r>
          </a:p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035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477922" y="535319"/>
            <a:ext cx="8223250" cy="1827588"/>
          </a:xfrm>
        </p:spPr>
        <p:txBody>
          <a:bodyPr anchor="ctr"/>
          <a:lstStyle/>
          <a:p>
            <a:pPr algn="ctr"/>
            <a:r>
              <a:rPr lang="de-DE" sz="4000" dirty="0" err="1" smtClean="0"/>
              <a:t>Thank</a:t>
            </a:r>
            <a:r>
              <a:rPr lang="de-DE" sz="4000" dirty="0" smtClean="0"/>
              <a:t> </a:t>
            </a:r>
            <a:r>
              <a:rPr lang="de-DE" sz="4000" dirty="0" err="1" smtClean="0"/>
              <a:t>you</a:t>
            </a:r>
            <a:r>
              <a:rPr lang="de-DE" sz="4000" dirty="0" smtClean="0"/>
              <a:t> </a:t>
            </a:r>
            <a:r>
              <a:rPr lang="de-DE" sz="4000" dirty="0" err="1" smtClean="0"/>
              <a:t>for</a:t>
            </a:r>
            <a:r>
              <a:rPr lang="de-DE" sz="4000" dirty="0" smtClean="0"/>
              <a:t> </a:t>
            </a:r>
            <a:r>
              <a:rPr lang="de-DE" sz="4000" dirty="0" err="1" smtClean="0"/>
              <a:t>your</a:t>
            </a:r>
            <a:r>
              <a:rPr lang="de-DE" sz="4000" dirty="0" smtClean="0"/>
              <a:t> </a:t>
            </a:r>
            <a:r>
              <a:rPr lang="de-DE" sz="4000" dirty="0" err="1" smtClean="0"/>
              <a:t>attention</a:t>
            </a:r>
            <a:r>
              <a:rPr lang="de-DE" sz="4000" dirty="0" smtClean="0"/>
              <a:t>!</a:t>
            </a:r>
            <a:endParaRPr lang="de-DE" sz="4000" dirty="0"/>
          </a:p>
        </p:txBody>
      </p:sp>
      <p:sp>
        <p:nvSpPr>
          <p:cNvPr id="4" name="Titel 4"/>
          <p:cNvSpPr txBox="1">
            <a:spLocks/>
          </p:cNvSpPr>
          <p:nvPr/>
        </p:nvSpPr>
        <p:spPr bwMode="auto">
          <a:xfrm>
            <a:off x="459927" y="2515207"/>
            <a:ext cx="8223250" cy="167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 algn="ctr"/>
            <a:r>
              <a:rPr lang="de-DE" sz="4000" kern="0" dirty="0" err="1" smtClean="0"/>
              <a:t>Questions</a:t>
            </a:r>
            <a:r>
              <a:rPr lang="de-DE" sz="4000" kern="0" dirty="0" smtClean="0"/>
              <a:t>?</a:t>
            </a:r>
            <a:endParaRPr lang="de-DE" sz="4000" kern="0" dirty="0"/>
          </a:p>
        </p:txBody>
      </p:sp>
    </p:spTree>
    <p:extLst>
      <p:ext uri="{BB962C8B-B14F-4D97-AF65-F5344CB8AC3E}">
        <p14:creationId xmlns:p14="http://schemas.microsoft.com/office/powerpoint/2010/main" val="335197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Standarddesign">
  <a:themeElements>
    <a:clrScheme name="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FFFFFF"/>
      </a:accent3>
      <a:accent4>
        <a:srgbClr val="000000"/>
      </a:accent4>
      <a:accent5>
        <a:srgbClr val="F3B9AA"/>
      </a:accent5>
      <a:accent6>
        <a:srgbClr val="006384"/>
      </a:accent6>
      <a:hlink>
        <a:srgbClr val="000000"/>
      </a:hlink>
      <a:folHlink>
        <a:srgbClr val="000000"/>
      </a:folHlink>
    </a:clrScheme>
    <a:fontScheme name="4_Standarddesign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406</Words>
  <Application>Microsoft Office PowerPoint</Application>
  <PresentationFormat>Bildschirmpräsentation (4:3)</PresentationFormat>
  <Paragraphs>107</Paragraphs>
  <Slides>9</Slides>
  <Notes>7</Notes>
  <HiddenSlides>0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4_Standarddesign</vt:lpstr>
      <vt:lpstr>SHAPE MEMORY ACTUATORS FOR DEXTROUS SURGICAL INSTRUMENTS            </vt:lpstr>
      <vt:lpstr>Shape memory alloy actuation</vt:lpstr>
      <vt:lpstr>Shape Memory Alloys (SMA)</vt:lpstr>
      <vt:lpstr>Dynamic Modeling</vt:lpstr>
      <vt:lpstr>Experimental Setup</vt:lpstr>
      <vt:lpstr>Experimental Setup</vt:lpstr>
      <vt:lpstr>Results</vt:lpstr>
      <vt:lpstr>Future Work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"KLIMALA programmierung"</dc:creator>
  <cp:lastModifiedBy>Rothfuss, Andreas</cp:lastModifiedBy>
  <cp:revision>485</cp:revision>
  <cp:lastPrinted>2012-06-21T12:49:32Z</cp:lastPrinted>
  <dcterms:created xsi:type="dcterms:W3CDTF">2009-05-22T06:46:16Z</dcterms:created>
  <dcterms:modified xsi:type="dcterms:W3CDTF">2013-09-09T12:17:24Z</dcterms:modified>
</cp:coreProperties>
</file>